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56" r:id="rId2"/>
    <p:sldId id="257" r:id="rId3"/>
    <p:sldId id="258" r:id="rId4"/>
    <p:sldId id="261" r:id="rId5"/>
    <p:sldId id="285" r:id="rId6"/>
    <p:sldId id="289" r:id="rId7"/>
    <p:sldId id="286" r:id="rId8"/>
    <p:sldId id="287" r:id="rId9"/>
    <p:sldId id="288" r:id="rId10"/>
    <p:sldId id="266" r:id="rId11"/>
    <p:sldId id="276" r:id="rId12"/>
    <p:sldId id="297" r:id="rId13"/>
    <p:sldId id="295" r:id="rId14"/>
    <p:sldId id="296" r:id="rId15"/>
    <p:sldId id="263" r:id="rId16"/>
    <p:sldId id="264" r:id="rId17"/>
    <p:sldId id="262" r:id="rId18"/>
    <p:sldId id="275" r:id="rId19"/>
    <p:sldId id="284" r:id="rId20"/>
    <p:sldId id="298" r:id="rId21"/>
    <p:sldId id="291" r:id="rId22"/>
    <p:sldId id="300" r:id="rId23"/>
    <p:sldId id="279" r:id="rId24"/>
    <p:sldId id="299" r:id="rId25"/>
    <p:sldId id="280" r:id="rId26"/>
    <p:sldId id="268" r:id="rId27"/>
    <p:sldId id="269" r:id="rId28"/>
    <p:sldId id="301" r:id="rId29"/>
    <p:sldId id="283" r:id="rId30"/>
    <p:sldId id="270" r:id="rId31"/>
    <p:sldId id="281" r:id="rId32"/>
    <p:sldId id="302" r:id="rId33"/>
    <p:sldId id="282" r:id="rId34"/>
  </p:sldIdLst>
  <p:sldSz cx="9144000" cy="5143500" type="screen16x9"/>
  <p:notesSz cx="6858000" cy="9144000"/>
  <p:embeddedFontLst>
    <p:embeddedFont>
      <p:font typeface="Average" panose="020B0604020202020204" charset="0"/>
      <p:regular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27" autoAdjust="0"/>
  </p:normalViewPr>
  <p:slideViewPr>
    <p:cSldViewPr snapToGrid="0">
      <p:cViewPr varScale="1">
        <p:scale>
          <a:sx n="100" d="100"/>
          <a:sy n="100" d="100"/>
        </p:scale>
        <p:origin x="87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5246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Almost </a:t>
            </a:r>
          </a:p>
        </p:txBody>
      </p:sp>
    </p:spTree>
    <p:extLst>
      <p:ext uri="{BB962C8B-B14F-4D97-AF65-F5344CB8AC3E}">
        <p14:creationId xmlns:p14="http://schemas.microsoft.com/office/powerpoint/2010/main" val="173546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a:solidFill>
                  <a:srgbClr val="000000"/>
                </a:solidFill>
                <a:latin typeface="Roboto Mono"/>
                <a:ea typeface="Roboto Mono"/>
                <a:cs typeface="Roboto Mono"/>
                <a:sym typeface="Roboto Mono"/>
              </a:rPr>
              <a:t>Restaurant Recommendation Using Yelp Reviews</a:t>
            </a:r>
            <a:endParaRPr sz="4000" b="1">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a:solidFill>
                  <a:schemeClr val="lt1"/>
                </a:solidFill>
              </a:rPr>
              <a:t>Kausar Perveen | Sohan Puthran| Shouvik Sharma| Rahul Nair | Cheng Jiang</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4C0185-EACB-43A2-B7B6-6BFBC056336F}"/>
              </a:ext>
            </a:extLst>
          </p:cNvPr>
          <p:cNvSpPr>
            <a:spLocks noGrp="1"/>
          </p:cNvSpPr>
          <p:nvPr>
            <p:ph type="body" idx="1"/>
          </p:nvPr>
        </p:nvSpPr>
        <p:spPr>
          <a:xfrm>
            <a:off x="129396" y="793630"/>
            <a:ext cx="8702904" cy="3775245"/>
          </a:xfrm>
        </p:spPr>
        <p:txBody>
          <a:bodyPr/>
          <a:lstStyle/>
          <a:p>
            <a:pPr>
              <a:buFont typeface="Wingdings" panose="05000000000000000000" pitchFamily="2" charset="2"/>
              <a:buChar char="§"/>
            </a:pPr>
            <a:endParaRPr lang="en-US" dirty="0"/>
          </a:p>
        </p:txBody>
      </p:sp>
      <p:pic>
        <p:nvPicPr>
          <p:cNvPr id="4" name="Picture 2">
            <a:extLst>
              <a:ext uri="{FF2B5EF4-FFF2-40B4-BE49-F238E27FC236}">
                <a16:creationId xmlns:a16="http://schemas.microsoft.com/office/drawing/2014/main" id="{3784B108-E90A-4548-8EF4-1C7FB8CEA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204725"/>
            <a:ext cx="4356222" cy="2835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92EAFB-DD11-482A-A406-29FDBDBD3214}"/>
              </a:ext>
            </a:extLst>
          </p:cNvPr>
          <p:cNvSpPr/>
          <p:nvPr/>
        </p:nvSpPr>
        <p:spPr>
          <a:xfrm>
            <a:off x="4343319" y="1994806"/>
            <a:ext cx="5499996" cy="738664"/>
          </a:xfrm>
          <a:prstGeom prst="rect">
            <a:avLst/>
          </a:prstGeom>
        </p:spPr>
        <p:txBody>
          <a:bodyPr wrap="square">
            <a:spAutoFit/>
          </a:bodyPr>
          <a:lstStyle/>
          <a:p>
            <a:r>
              <a:rPr lang="en-US" b="1" dirty="0">
                <a:latin typeface="Average" panose="020B0604020202020204" charset="0"/>
              </a:rPr>
              <a:t>HISTOGRAM OF AVERAGE STARS FOR ILLINOIS USERS</a:t>
            </a:r>
            <a:endParaRPr lang="en-US" dirty="0"/>
          </a:p>
          <a:p>
            <a:br>
              <a:rPr lang="en-US" dirty="0"/>
            </a:br>
            <a:endParaRPr lang="en-US" dirty="0"/>
          </a:p>
        </p:txBody>
      </p:sp>
      <p:sp>
        <p:nvSpPr>
          <p:cNvPr id="8" name="Google Shape;141;g83f00c33ef_0_0">
            <a:extLst>
              <a:ext uri="{FF2B5EF4-FFF2-40B4-BE49-F238E27FC236}">
                <a16:creationId xmlns:a16="http://schemas.microsoft.com/office/drawing/2014/main" id="{FA80883C-F3C2-42AE-9B42-477E30E3A3E0}"/>
              </a:ext>
            </a:extLst>
          </p:cNvPr>
          <p:cNvSpPr txBox="1">
            <a:spLocks noGrp="1"/>
          </p:cNvSpPr>
          <p:nvPr>
            <p:ph type="title"/>
          </p:nvPr>
        </p:nvSpPr>
        <p:spPr>
          <a:xfrm>
            <a:off x="0" y="0"/>
            <a:ext cx="5047800" cy="65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000"/>
              <a:buFont typeface="Arial"/>
              <a:buNone/>
            </a:pPr>
            <a:r>
              <a:rPr lang="en-US" dirty="0">
                <a:solidFill>
                  <a:srgbClr val="000000"/>
                </a:solidFill>
              </a:rPr>
              <a:t>Exploratory Data Analysis</a:t>
            </a:r>
            <a:endParaRPr dirty="0"/>
          </a:p>
        </p:txBody>
      </p:sp>
    </p:spTree>
    <p:extLst>
      <p:ext uri="{BB962C8B-B14F-4D97-AF65-F5344CB8AC3E}">
        <p14:creationId xmlns:p14="http://schemas.microsoft.com/office/powerpoint/2010/main" val="242353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2523900" y="1937879"/>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3973672" y="1708548"/>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rPr>
              <a:t>:</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696636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a:blip r:embed="rId3"/>
          <a:stretch>
            <a:fillRect/>
          </a:stretch>
        </p:blipFill>
        <p:spPr>
          <a:xfrm>
            <a:off x="4818888" y="914400"/>
            <a:ext cx="3698748" cy="3983267"/>
          </a:xfrm>
          <a:prstGeom prst="rect">
            <a:avLst/>
          </a:prstGeom>
        </p:spPr>
      </p:pic>
      <p:sp>
        <p:nvSpPr>
          <p:cNvPr id="6" name="TextBox 5">
            <a:extLst>
              <a:ext uri="{FF2B5EF4-FFF2-40B4-BE49-F238E27FC236}">
                <a16:creationId xmlns:a16="http://schemas.microsoft.com/office/drawing/2014/main" id="{A4148C18-E808-084D-A1C8-4AE7FE1854FE}"/>
              </a:ext>
            </a:extLst>
          </p:cNvPr>
          <p:cNvSpPr txBox="1"/>
          <p:nvPr/>
        </p:nvSpPr>
        <p:spPr>
          <a:xfrm>
            <a:off x="82474" y="967740"/>
            <a:ext cx="4736414" cy="1600438"/>
          </a:xfrm>
          <a:prstGeom prst="rect">
            <a:avLst/>
          </a:prstGeom>
          <a:noFill/>
        </p:spPr>
        <p:txBody>
          <a:bodyPr wrap="square" rtlCol="0">
            <a:spAutoFit/>
          </a:bodyPr>
          <a:lstStyle/>
          <a:p>
            <a:r>
              <a:rPr lang="en-US" b="1" dirty="0">
                <a:latin typeface="+mn-lt"/>
              </a:rPr>
              <a:t>SUMMARY OF USER DATA FOR REVIEW COUNT AND USEFUL REVIEWS</a:t>
            </a:r>
          </a:p>
          <a:p>
            <a:endParaRPr lang="en-US" b="1" dirty="0">
              <a:latin typeface="+mn-lt"/>
            </a:endParaRPr>
          </a:p>
          <a:p>
            <a:r>
              <a:rPr lang="en-US" dirty="0">
                <a:latin typeface="+mn-lt"/>
              </a:rPr>
              <a:t>THE DATA SUGGESTS OUTLIERS IN THE VALUES OF REVIEW COUNTS AND USEFUL REVIEWS</a:t>
            </a:r>
          </a:p>
          <a:p>
            <a:endParaRPr lang="en-US" dirty="0"/>
          </a:p>
          <a:p>
            <a:endParaRPr lang="en-US" dirty="0"/>
          </a:p>
        </p:txBody>
      </p:sp>
    </p:spTree>
    <p:extLst>
      <p:ext uri="{BB962C8B-B14F-4D97-AF65-F5344CB8AC3E}">
        <p14:creationId xmlns:p14="http://schemas.microsoft.com/office/powerpoint/2010/main" val="498924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C164F-D83D-2D42-899B-0C2307E02D59}"/>
              </a:ext>
            </a:extLst>
          </p:cNvPr>
          <p:cNvSpPr>
            <a:spLocks noGrp="1"/>
          </p:cNvSpPr>
          <p:nvPr>
            <p:ph type="title"/>
          </p:nvPr>
        </p:nvSpPr>
        <p:spPr>
          <a:xfrm>
            <a:off x="82474" y="98238"/>
            <a:ext cx="5248477" cy="572700"/>
          </a:xfrm>
        </p:spPr>
        <p:txBody>
          <a:bodyPr/>
          <a:lstStyle/>
          <a:p>
            <a:r>
              <a:rPr lang="en-US" dirty="0">
                <a:solidFill>
                  <a:srgbClr val="000000"/>
                </a:solidFill>
              </a:rPr>
              <a:t>Exploratory Data Analysis</a:t>
            </a:r>
            <a:endParaRPr lang="en-US" dirty="0"/>
          </a:p>
        </p:txBody>
      </p:sp>
      <p:pic>
        <p:nvPicPr>
          <p:cNvPr id="4" name="Picture 3">
            <a:extLst>
              <a:ext uri="{FF2B5EF4-FFF2-40B4-BE49-F238E27FC236}">
                <a16:creationId xmlns:a16="http://schemas.microsoft.com/office/drawing/2014/main" id="{D0179D26-6D9F-4B4B-8A83-2E3866305195}"/>
              </a:ext>
            </a:extLst>
          </p:cNvPr>
          <p:cNvPicPr>
            <a:picLocks noChangeAspect="1"/>
          </p:cNvPicPr>
          <p:nvPr/>
        </p:nvPicPr>
        <p:blipFill>
          <a:blip r:embed="rId2"/>
          <a:stretch>
            <a:fillRect/>
          </a:stretch>
        </p:blipFill>
        <p:spPr>
          <a:xfrm>
            <a:off x="692912" y="1739900"/>
            <a:ext cx="2955544" cy="2576068"/>
          </a:xfrm>
          <a:prstGeom prst="rect">
            <a:avLst/>
          </a:prstGeom>
        </p:spPr>
      </p:pic>
      <p:pic>
        <p:nvPicPr>
          <p:cNvPr id="5" name="Picture 4">
            <a:extLst>
              <a:ext uri="{FF2B5EF4-FFF2-40B4-BE49-F238E27FC236}">
                <a16:creationId xmlns:a16="http://schemas.microsoft.com/office/drawing/2014/main" id="{E163834B-821B-6241-81EC-A004017B4A40}"/>
              </a:ext>
            </a:extLst>
          </p:cNvPr>
          <p:cNvPicPr>
            <a:picLocks noChangeAspect="1"/>
          </p:cNvPicPr>
          <p:nvPr/>
        </p:nvPicPr>
        <p:blipFill>
          <a:blip r:embed="rId3"/>
          <a:stretch>
            <a:fillRect/>
          </a:stretch>
        </p:blipFill>
        <p:spPr>
          <a:xfrm>
            <a:off x="4782312" y="1739900"/>
            <a:ext cx="3156712" cy="2438908"/>
          </a:xfrm>
          <a:prstGeom prst="rect">
            <a:avLst/>
          </a:prstGeom>
        </p:spPr>
      </p:pic>
      <p:sp>
        <p:nvSpPr>
          <p:cNvPr id="6" name="TextBox 5">
            <a:extLst>
              <a:ext uri="{FF2B5EF4-FFF2-40B4-BE49-F238E27FC236}">
                <a16:creationId xmlns:a16="http://schemas.microsoft.com/office/drawing/2014/main" id="{9F52C945-052C-7F4C-908E-634245E102B9}"/>
              </a:ext>
            </a:extLst>
          </p:cNvPr>
          <p:cNvSpPr txBox="1"/>
          <p:nvPr/>
        </p:nvSpPr>
        <p:spPr>
          <a:xfrm>
            <a:off x="777240" y="1280160"/>
            <a:ext cx="6756555" cy="307777"/>
          </a:xfrm>
          <a:prstGeom prst="rect">
            <a:avLst/>
          </a:prstGeom>
          <a:noFill/>
        </p:spPr>
        <p:txBody>
          <a:bodyPr wrap="square" rtlCol="0">
            <a:spAutoFit/>
          </a:bodyPr>
          <a:lstStyle/>
          <a:p>
            <a:r>
              <a:rPr lang="en-US" b="1" dirty="0">
                <a:latin typeface="+mn-lt"/>
              </a:rPr>
              <a:t>CHECKING FOR OUTLIERS IN REVIEW COUNT AND USEFUL REVIEWS</a:t>
            </a:r>
          </a:p>
        </p:txBody>
      </p:sp>
    </p:spTree>
    <p:extLst>
      <p:ext uri="{BB962C8B-B14F-4D97-AF65-F5344CB8AC3E}">
        <p14:creationId xmlns:p14="http://schemas.microsoft.com/office/powerpoint/2010/main" val="315661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Remove redundant Categories which have more than 300 null values</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725233" cy="87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Arial"/>
                <a:sym typeface="Average"/>
              </a:rPr>
              <a:t>Standardize account age by years</a:t>
            </a:r>
          </a:p>
          <a:p>
            <a:pPr marL="285750" indent="-285750">
              <a:lnSpc>
                <a:spcPct val="115000"/>
              </a:lnSpc>
              <a:buSzPts val="1800"/>
              <a:buFont typeface="Wingdings" panose="05000000000000000000" pitchFamily="2" charset="2"/>
              <a:buChar char="§"/>
            </a:pPr>
            <a:r>
              <a:rPr lang="en-US" dirty="0">
                <a:solidFill>
                  <a:srgbClr val="000000"/>
                </a:solidFill>
                <a:latin typeface="Arial"/>
                <a:sym typeface="Average"/>
              </a:rPr>
              <a:t>Check the missing values</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rPr>
              <a:t>Users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926285" y="27283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06643" y="2738441"/>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3521712" y="2632394"/>
            <a:ext cx="885825"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5205686" y="2632394"/>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4604813" y="3748251"/>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58284" y="2847979"/>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rPr>
              <a:t>:</a:t>
            </a:r>
          </a:p>
          <a:p>
            <a:pPr marL="0" indent="0">
              <a:spcBef>
                <a:spcPts val="1600"/>
              </a:spcBef>
              <a:spcAft>
                <a:spcPts val="1600"/>
              </a:spcAft>
              <a:buFont typeface="Average"/>
              <a:buNone/>
            </a:pPr>
            <a:endParaRPr lang="en-US" dirty="0">
              <a:solidFill>
                <a:srgbClr val="000000"/>
              </a:solidFill>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Extracted sentiments from the review text by using stop words and </a:t>
            </a:r>
            <a:r>
              <a:rPr lang="en-US" sz="1400" dirty="0" err="1">
                <a:solidFill>
                  <a:srgbClr val="000000"/>
                </a:solidFill>
                <a:latin typeface="Arial"/>
                <a:cs typeface="Arial"/>
                <a:sym typeface="Arial"/>
              </a:rPr>
              <a:t>nltk</a:t>
            </a:r>
            <a:r>
              <a:rPr lang="en-US" sz="1400" dirty="0">
                <a:solidFill>
                  <a:srgbClr val="000000"/>
                </a:solidFill>
                <a:latin typeface="Arial"/>
                <a:cs typeface="Arial"/>
                <a:sym typeface="Arial"/>
              </a:rPr>
              <a:t> libraries.</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Arial"/>
              </a:rPr>
              <a:t>Business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383546" y="777264"/>
            <a:ext cx="2570673" cy="2043574"/>
          </a:xfrm>
          <a:prstGeom prst="rect">
            <a:avLst/>
          </a:prstGeom>
          <a:ln>
            <a:solidFill>
              <a:schemeClr val="bg1"/>
            </a:solidFill>
          </a:ln>
          <a:extLst>
            <a:ext uri="{53640926-AAD7-44D8-BBD7-CCE9431645EC}">
              <a14:shadowObscured xmlns:a14="http://schemas.microsoft.com/office/drawing/2010/main"/>
            </a:ext>
          </a:extLst>
        </p:spPr>
      </p:pic>
      <p:pic>
        <p:nvPicPr>
          <p:cNvPr id="1026" name="Picture 2">
            <a:extLst>
              <a:ext uri="{FF2B5EF4-FFF2-40B4-BE49-F238E27FC236}">
                <a16:creationId xmlns:a16="http://schemas.microsoft.com/office/drawing/2014/main" id="{D44D266E-BCD0-4E9B-897D-6A4C54843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7048" y="3605841"/>
            <a:ext cx="5132995" cy="137783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rgbClr val="000000"/>
                </a:solidFill>
              </a:rPr>
              <a:t>Business: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spTree>
    <p:extLst>
      <p:ext uri="{BB962C8B-B14F-4D97-AF65-F5344CB8AC3E}">
        <p14:creationId xmlns:p14="http://schemas.microsoft.com/office/powerpoint/2010/main" val="395088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50"/>
            <a:ext cx="8177700" cy="36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latin typeface="+mn-lt"/>
                <a:ea typeface="Average"/>
                <a:cs typeface="Average"/>
                <a:sym typeface="Average"/>
              </a:rPr>
              <a:t>1.	Problem Statement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2.	Data Preparation &amp; Data Cleaning</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3. 	EDA</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4.	Models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5.	Lessons Learned and Future Plans</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6.	Deployment</a:t>
            </a:r>
            <a:endParaRPr sz="2500" dirty="0">
              <a:latin typeface="+mn-lt"/>
              <a:ea typeface="Average"/>
              <a:cs typeface="Average"/>
              <a:sym typeface="Average"/>
            </a:endParaRPr>
          </a:p>
          <a:p>
            <a:pPr marL="0" lvl="0" indent="0" algn="l" rtl="0">
              <a:spcBef>
                <a:spcPts val="0"/>
              </a:spcBef>
              <a:spcAft>
                <a:spcPts val="0"/>
              </a:spcAft>
              <a:buNone/>
            </a:pPr>
            <a:r>
              <a:rPr lang="en-US" sz="2500" dirty="0">
                <a:latin typeface="+mn-lt"/>
                <a:ea typeface="Average"/>
                <a:cs typeface="Average"/>
                <a:sym typeface="Average"/>
              </a:rPr>
              <a:t>7.	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17" y="3815994"/>
            <a:ext cx="5745192" cy="12427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640798"/>
            <a:ext cx="5872444" cy="12427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6761048" y="3094326"/>
            <a:ext cx="2382952" cy="1941571"/>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7772400" y="2917246"/>
            <a:ext cx="1371600" cy="307777"/>
          </a:xfrm>
          <a:prstGeom prst="rect">
            <a:avLst/>
          </a:prstGeom>
          <a:noFill/>
        </p:spPr>
        <p:txBody>
          <a:bodyPr wrap="square" rtlCol="0">
            <a:spAutoFit/>
          </a:bodyPr>
          <a:lstStyle/>
          <a:p>
            <a:r>
              <a:rPr lang="en-US"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1750777752"/>
              </p:ext>
            </p:extLst>
          </p:nvPr>
        </p:nvGraphicFramePr>
        <p:xfrm>
          <a:off x="6594438" y="2075551"/>
          <a:ext cx="1489129" cy="863680"/>
        </p:xfrm>
        <a:graphic>
          <a:graphicData uri="http://schemas.openxmlformats.org/drawingml/2006/table">
            <a:tbl>
              <a:tblPr>
                <a:tableStyleId>{073A0DAA-6AF3-43AB-8588-CEC1D06C72B9}</a:tableStyleId>
              </a:tblPr>
              <a:tblGrid>
                <a:gridCol w="1489129">
                  <a:extLst>
                    <a:ext uri="{9D8B030D-6E8A-4147-A177-3AD203B41FA5}">
                      <a16:colId xmlns:a16="http://schemas.microsoft.com/office/drawing/2014/main" val="2060206738"/>
                    </a:ext>
                  </a:extLst>
                </a:gridCol>
              </a:tblGrid>
              <a:tr h="324283">
                <a:tc>
                  <a:txBody>
                    <a:bodyPr/>
                    <a:lstStyle/>
                    <a:p>
                      <a:pPr algn="l" fontAlgn="ctr"/>
                      <a:r>
                        <a:rPr lang="en-US" sz="800" u="none" strike="noStrike" dirty="0">
                          <a:solidFill>
                            <a:schemeClr val="bg1">
                              <a:lumMod val="50000"/>
                            </a:schemeClr>
                          </a:solidFill>
                          <a:effectLst/>
                        </a:rPr>
                        <a:t>Number of users: 92381</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r h="228073">
                <a:tc>
                  <a:txBody>
                    <a:bodyPr/>
                    <a:lstStyle/>
                    <a:p>
                      <a:pPr algn="l" fontAlgn="ctr"/>
                      <a:r>
                        <a:rPr lang="en-US" sz="800" u="none" strike="noStrike" dirty="0">
                          <a:solidFill>
                            <a:schemeClr val="bg1">
                              <a:lumMod val="50000"/>
                            </a:schemeClr>
                          </a:solidFill>
                          <a:effectLst/>
                        </a:rPr>
                        <a:t>Number of models: 10093</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065459300"/>
                  </a:ext>
                </a:extLst>
              </a:tr>
              <a:tr h="311324">
                <a:tc>
                  <a:txBody>
                    <a:bodyPr/>
                    <a:lstStyle/>
                    <a:p>
                      <a:pPr algn="l" fontAlgn="ctr"/>
                      <a:r>
                        <a:rPr lang="en-US" sz="800" u="none" strike="noStrike" dirty="0">
                          <a:solidFill>
                            <a:schemeClr val="bg1">
                              <a:lumMod val="50000"/>
                            </a:schemeClr>
                          </a:solidFill>
                          <a:effectLst/>
                        </a:rPr>
                        <a:t>Sparsity: 95.6%</a:t>
                      </a:r>
                      <a:endParaRPr lang="en-US" sz="8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1731758108"/>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5BED-6115-B349-8A22-BB28A42F2357}"/>
              </a:ext>
            </a:extLst>
          </p:cNvPr>
          <p:cNvSpPr>
            <a:spLocks noGrp="1"/>
          </p:cNvSpPr>
          <p:nvPr>
            <p:ph type="title"/>
          </p:nvPr>
        </p:nvSpPr>
        <p:spPr>
          <a:xfrm>
            <a:off x="82474" y="98238"/>
            <a:ext cx="4974157" cy="572700"/>
          </a:xfrm>
        </p:spPr>
        <p:txBody>
          <a:bodyPr/>
          <a:lstStyle/>
          <a:p>
            <a:r>
              <a:rPr lang="en-US" dirty="0">
                <a:solidFill>
                  <a:srgbClr val="000000"/>
                </a:solidFill>
                <a:highlight>
                  <a:srgbClr val="FF0000"/>
                </a:highlight>
              </a:rPr>
              <a:t>Exploratory Data Analysis</a:t>
            </a:r>
            <a:endParaRPr lang="en-US" dirty="0"/>
          </a:p>
        </p:txBody>
      </p:sp>
      <p:pic>
        <p:nvPicPr>
          <p:cNvPr id="7" name="Picture 6">
            <a:extLst>
              <a:ext uri="{FF2B5EF4-FFF2-40B4-BE49-F238E27FC236}">
                <a16:creationId xmlns:a16="http://schemas.microsoft.com/office/drawing/2014/main" id="{5F8E4AA9-C320-504A-9FD0-812D2D2D8723}"/>
              </a:ext>
            </a:extLst>
          </p:cNvPr>
          <p:cNvPicPr>
            <a:picLocks noChangeAspect="1"/>
          </p:cNvPicPr>
          <p:nvPr/>
        </p:nvPicPr>
        <p:blipFill>
          <a:blip r:embed="rId3"/>
          <a:stretch>
            <a:fillRect/>
          </a:stretch>
        </p:blipFill>
        <p:spPr>
          <a:xfrm>
            <a:off x="713232" y="1469500"/>
            <a:ext cx="4798568" cy="3233818"/>
          </a:xfrm>
          <a:prstGeom prst="rect">
            <a:avLst/>
          </a:prstGeom>
        </p:spPr>
      </p:pic>
      <p:sp>
        <p:nvSpPr>
          <p:cNvPr id="8" name="TextBox 7">
            <a:extLst>
              <a:ext uri="{FF2B5EF4-FFF2-40B4-BE49-F238E27FC236}">
                <a16:creationId xmlns:a16="http://schemas.microsoft.com/office/drawing/2014/main" id="{A431C074-380E-644C-84BA-CEF1DAFB9E39}"/>
              </a:ext>
            </a:extLst>
          </p:cNvPr>
          <p:cNvSpPr txBox="1"/>
          <p:nvPr/>
        </p:nvSpPr>
        <p:spPr>
          <a:xfrm>
            <a:off x="960120" y="841248"/>
            <a:ext cx="5431536" cy="523220"/>
          </a:xfrm>
          <a:prstGeom prst="rect">
            <a:avLst/>
          </a:prstGeom>
          <a:noFill/>
        </p:spPr>
        <p:txBody>
          <a:bodyPr wrap="square" rtlCol="0">
            <a:spAutoFit/>
          </a:bodyPr>
          <a:lstStyle/>
          <a:p>
            <a:r>
              <a:rPr lang="en-US" b="1" dirty="0">
                <a:latin typeface="+mn-lt"/>
              </a:rPr>
              <a:t>DISTRIBUTION OF REVIEW COUNTS FOR FIRST 22 VALUES</a:t>
            </a:r>
            <a:endParaRPr lang="en-US" dirty="0">
              <a:latin typeface="+mn-lt"/>
            </a:endParaRPr>
          </a:p>
          <a:p>
            <a:endParaRPr lang="en-US" dirty="0"/>
          </a:p>
        </p:txBody>
      </p:sp>
    </p:spTree>
    <p:extLst>
      <p:ext uri="{BB962C8B-B14F-4D97-AF65-F5344CB8AC3E}">
        <p14:creationId xmlns:p14="http://schemas.microsoft.com/office/powerpoint/2010/main" val="3453164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85800" y="760616"/>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85800" y="1738129"/>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2023401" y="762272"/>
            <a:ext cx="6601453"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solidFill>
                <a:latin typeface="Arial"/>
              </a:rPr>
              <a:t> A Recommend</a:t>
            </a:r>
            <a:r>
              <a:rPr lang="en-US" sz="1600" dirty="0">
                <a:solidFill>
                  <a:schemeClr val="bg1"/>
                </a:solidFill>
              </a:rPr>
              <a:t>ation</a:t>
            </a:r>
            <a:r>
              <a:rPr lang="en-US" sz="1600" dirty="0">
                <a:solidFill>
                  <a:schemeClr val="bg1"/>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2023401" y="167187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solidFill>
              </a:rPr>
              <a:t>Following are the models which we used:-</a:t>
            </a:r>
          </a:p>
          <a:p>
            <a:pPr marL="285750" indent="-285750">
              <a:buClr>
                <a:schemeClr val="bg1"/>
              </a:buClr>
              <a:buFont typeface="Wingdings" pitchFamily="2" charset="2"/>
              <a:buChar char="§"/>
            </a:pPr>
            <a:r>
              <a:rPr lang="en-US" sz="1600" dirty="0">
                <a:solidFill>
                  <a:schemeClr val="bg1"/>
                </a:solidFill>
              </a:rPr>
              <a:t>Approximate Nearest Neighbors</a:t>
            </a:r>
          </a:p>
          <a:p>
            <a:pPr marL="285750" indent="-285750">
              <a:buClr>
                <a:schemeClr val="bg1"/>
              </a:buClr>
              <a:buFont typeface="Wingdings" pitchFamily="2" charset="2"/>
              <a:buChar char="§"/>
            </a:pPr>
            <a:r>
              <a:rPr lang="en-US" sz="1600" dirty="0">
                <a:solidFill>
                  <a:schemeClr val="bg1"/>
                </a:solidFill>
              </a:rPr>
              <a:t>Collaborative Filtering</a:t>
            </a:r>
          </a:p>
          <a:p>
            <a:pPr marL="285750" indent="-285750">
              <a:buClr>
                <a:schemeClr val="bg1"/>
              </a:buClr>
              <a:buFont typeface="Wingdings" pitchFamily="2" charset="2"/>
              <a:buChar char="§"/>
            </a:pPr>
            <a:r>
              <a:rPr lang="en-US" sz="1600" dirty="0">
                <a:solidFill>
                  <a:schemeClr val="bg1"/>
                </a:solidFill>
              </a:rPr>
              <a:t>Hybrid Matrix Factorization</a:t>
            </a:r>
          </a:p>
          <a:p>
            <a:pPr marL="0" indent="0">
              <a:buClr>
                <a:schemeClr val="bg1"/>
              </a:buClr>
            </a:pPr>
            <a:endParaRPr lang="en-US" sz="1600" dirty="0">
              <a:solidFill>
                <a:schemeClr val="bg1"/>
              </a:solidFill>
            </a:endParaRPr>
          </a:p>
          <a:p>
            <a:pPr marL="0" indent="0">
              <a:buClr>
                <a:schemeClr val="bg1"/>
              </a:buClr>
            </a:pPr>
            <a:r>
              <a:rPr lang="en-US" sz="1600" dirty="0">
                <a:solidFill>
                  <a:schemeClr val="bg1"/>
                </a:solidFill>
              </a:rPr>
              <a:t>Other models used: </a:t>
            </a:r>
          </a:p>
          <a:p>
            <a:pPr marL="285750" indent="-285750">
              <a:buClr>
                <a:schemeClr val="bg1"/>
              </a:buClr>
              <a:buFont typeface="Arial" panose="020B0604020202020204" pitchFamily="34" charset="0"/>
              <a:buChar char="•"/>
            </a:pPr>
            <a:r>
              <a:rPr lang="en-US" sz="1600" dirty="0">
                <a:solidFill>
                  <a:schemeClr val="bg1"/>
                </a:solidFill>
              </a:rPr>
              <a:t>KNN using surprise</a:t>
            </a:r>
          </a:p>
          <a:p>
            <a:pPr marL="285750" indent="-285750">
              <a:buClr>
                <a:schemeClr val="bg1"/>
              </a:buClr>
              <a:buFont typeface="Arial" panose="020B0604020202020204" pitchFamily="34" charset="0"/>
              <a:buChar char="•"/>
            </a:pPr>
            <a:r>
              <a:rPr lang="en-US" sz="1600" dirty="0">
                <a:solidFill>
                  <a:schemeClr val="bg1"/>
                </a:solidFill>
              </a:rPr>
              <a:t>Naïve Bayes and cosine similarity</a:t>
            </a:r>
          </a:p>
          <a:p>
            <a:pPr marL="0" indent="0">
              <a:buClr>
                <a:schemeClr val="bg1"/>
              </a:buClr>
            </a:pPr>
            <a:endParaRPr lang="en-US" sz="1600" dirty="0">
              <a:solidFill>
                <a:schemeClr val="bg1"/>
              </a:solidFill>
            </a:endParaRPr>
          </a:p>
          <a:p>
            <a:pPr marL="0" lvl="0" indent="0" algn="just">
              <a:buSzPts val="1600"/>
            </a:pPr>
            <a:endParaRPr lang="en-US" sz="1600" dirty="0"/>
          </a:p>
          <a:p>
            <a:pPr marL="0" lvl="0" indent="0"/>
            <a:endParaRPr lang="en-US" sz="1600" dirty="0">
              <a:solidFill>
                <a:srgbClr val="383838"/>
              </a:solidFill>
            </a:endParaRPr>
          </a:p>
          <a:p>
            <a:pPr marL="0" lvl="0" indent="0"/>
            <a:endParaRPr lang="en-US" sz="1600" dirty="0">
              <a:solidFill>
                <a:srgbClr val="383838"/>
              </a:solidFill>
            </a:endParaRPr>
          </a:p>
        </p:txBody>
      </p:sp>
      <p:sp>
        <p:nvSpPr>
          <p:cNvPr id="2" name="TextBox 1">
            <a:extLst>
              <a:ext uri="{FF2B5EF4-FFF2-40B4-BE49-F238E27FC236}">
                <a16:creationId xmlns:a16="http://schemas.microsoft.com/office/drawing/2014/main" id="{81924849-FC32-41C5-9525-BF89EFB0948F}"/>
              </a:ext>
            </a:extLst>
          </p:cNvPr>
          <p:cNvSpPr txBox="1"/>
          <p:nvPr/>
        </p:nvSpPr>
        <p:spPr>
          <a:xfrm>
            <a:off x="289560" y="3832860"/>
            <a:ext cx="1584960" cy="307777"/>
          </a:xfrm>
          <a:prstGeom prst="rect">
            <a:avLst/>
          </a:prstGeom>
          <a:noFill/>
          <a:ln>
            <a:solidFill>
              <a:schemeClr val="bg1">
                <a:lumMod val="50000"/>
              </a:schemeClr>
            </a:solidFill>
          </a:ln>
        </p:spPr>
        <p:txBody>
          <a:bodyPr wrap="square" rtlCol="0">
            <a:spAutoFit/>
          </a:bodyPr>
          <a:lstStyle/>
          <a:p>
            <a:r>
              <a:rPr lang="en-US" dirty="0"/>
              <a:t>Evaluation Matrix</a:t>
            </a:r>
          </a:p>
        </p:txBody>
      </p:sp>
      <p:sp>
        <p:nvSpPr>
          <p:cNvPr id="9" name="Text Box 4">
            <a:extLst>
              <a:ext uri="{FF2B5EF4-FFF2-40B4-BE49-F238E27FC236}">
                <a16:creationId xmlns:a16="http://schemas.microsoft.com/office/drawing/2014/main" id="{B42E24D6-C931-4A2A-AEE8-206EB4A12D99}"/>
              </a:ext>
            </a:extLst>
          </p:cNvPr>
          <p:cNvSpPr txBox="1">
            <a:spLocks noChangeArrowheads="1"/>
          </p:cNvSpPr>
          <p:nvPr/>
        </p:nvSpPr>
        <p:spPr bwMode="auto">
          <a:xfrm>
            <a:off x="2023401" y="3986748"/>
            <a:ext cx="6601453" cy="12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lgn="just">
              <a:buAutoNum type="arabicPeriod"/>
            </a:pPr>
            <a:r>
              <a:rPr lang="en-US" sz="1600" dirty="0">
                <a:solidFill>
                  <a:schemeClr val="bg1"/>
                </a:solidFill>
                <a:latin typeface="Arial"/>
              </a:rPr>
              <a:t>AUC</a:t>
            </a:r>
          </a:p>
          <a:p>
            <a:pPr marL="342900" lvl="0" indent="-342900" algn="just">
              <a:buAutoNum type="arabicPeriod"/>
            </a:pPr>
            <a:r>
              <a:rPr lang="en-US" sz="1600" dirty="0">
                <a:solidFill>
                  <a:schemeClr val="bg1"/>
                </a:solidFill>
                <a:latin typeface="Arial"/>
              </a:rPr>
              <a:t>Precision</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2" y="3251461"/>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2137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37497"/>
            <a:ext cx="4398264" cy="3088199"/>
          </a:xfrm>
          <a:prstGeom prst="rect">
            <a:avLst/>
          </a:prstGeom>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4185761"/>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number or rows but different number of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30511"/>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832985"/>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Overfitting </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extLst>
      <p:ext uri="{BB962C8B-B14F-4D97-AF65-F5344CB8AC3E}">
        <p14:creationId xmlns:p14="http://schemas.microsoft.com/office/powerpoint/2010/main" val="17049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6"/>
            <a:ext cx="7668883" cy="13424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03472419"/>
              </p:ext>
            </p:extLst>
          </p:nvPr>
        </p:nvGraphicFramePr>
        <p:xfrm>
          <a:off x="7099538" y="2598355"/>
          <a:ext cx="1733911" cy="863347"/>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326250">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 For approximate nearest neighbor, we found </a:t>
            </a:r>
            <a:r>
              <a:rPr lang="en-US" sz="1400" dirty="0" err="1">
                <a:solidFill>
                  <a:schemeClr val="bg1">
                    <a:lumMod val="50000"/>
                  </a:schemeClr>
                </a:solidFill>
                <a:latin typeface="+mn-lt"/>
              </a:rPr>
              <a:t>manhathan</a:t>
            </a:r>
            <a:r>
              <a:rPr lang="en-US" sz="1400" dirty="0">
                <a:solidFill>
                  <a:schemeClr val="bg1">
                    <a:lumMod val="50000"/>
                  </a:schemeClr>
                </a:solidFill>
                <a:latin typeface="+mn-lt"/>
              </a:rPr>
              <a:t> </a:t>
            </a:r>
            <a:r>
              <a:rPr lang="en-US" sz="1400" dirty="0" err="1">
                <a:solidFill>
                  <a:schemeClr val="bg1">
                    <a:lumMod val="50000"/>
                  </a:schemeClr>
                </a:solidFill>
                <a:latin typeface="+mn-lt"/>
              </a:rPr>
              <a:t>disatance</a:t>
            </a:r>
            <a:r>
              <a:rPr lang="en-US" sz="1400" dirty="0">
                <a:solidFill>
                  <a:schemeClr val="bg1">
                    <a:lumMod val="50000"/>
                  </a:schemeClr>
                </a:solidFill>
                <a:latin typeface="+mn-lt"/>
              </a:rPr>
              <a:t> to give optimum results as we have high dimensional data</a:t>
            </a:r>
          </a:p>
          <a:p>
            <a:pPr marL="285750" lvl="0" indent="-285750">
              <a:buClrTx/>
              <a:buFont typeface="Wingdings" panose="05000000000000000000" pitchFamily="2" charset="2"/>
              <a:buChar char="§"/>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156425" y="2571750"/>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303213684"/>
              </p:ext>
            </p:extLst>
          </p:nvPr>
        </p:nvGraphicFramePr>
        <p:xfrm>
          <a:off x="4572000" y="1943099"/>
          <a:ext cx="3375660" cy="2467135"/>
        </p:xfrm>
        <a:graphic>
          <a:graphicData uri="http://schemas.openxmlformats.org/drawingml/2006/table">
            <a:tbl>
              <a:tblPr>
                <a:tableStyleId>{5C22544A-7EE6-4342-B048-85BDC9FD1C3A}</a:tableStyleId>
              </a:tblPr>
              <a:tblGrid>
                <a:gridCol w="1125220">
                  <a:extLst>
                    <a:ext uri="{9D8B030D-6E8A-4147-A177-3AD203B41FA5}">
                      <a16:colId xmlns:a16="http://schemas.microsoft.com/office/drawing/2014/main" val="2148593076"/>
                    </a:ext>
                  </a:extLst>
                </a:gridCol>
                <a:gridCol w="1125220">
                  <a:extLst>
                    <a:ext uri="{9D8B030D-6E8A-4147-A177-3AD203B41FA5}">
                      <a16:colId xmlns:a16="http://schemas.microsoft.com/office/drawing/2014/main" val="2807180746"/>
                    </a:ext>
                  </a:extLst>
                </a:gridCol>
                <a:gridCol w="1125220">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0.03</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0.11</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253125259"/>
                  </a:ext>
                </a:extLst>
              </a:tr>
              <a:tr h="33388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0.05</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2660494600"/>
                  </a:ext>
                </a:extLst>
              </a:tr>
              <a:tr h="439868">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725680990"/>
                  </a:ext>
                </a:extLst>
              </a:tr>
              <a:tr h="514086">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 These results are based upon optimal hyperparameters for each model through scikit-optimizer library, which performs cross-validation to find the best set of parameters. 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New users would make the deployed model face “cold start” problem in which the user-item interaction matrix which the model use doesn’t have any data for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solidFill>
                <a:latin typeface="+mn-lt"/>
              </a:rPr>
              <a:t>In this case, we created a different matrix factorization model using the user and item features and then get the new user’s parsed through which checks for its similarity with existing user and then recommends restaurants.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How recommendation systems works</a:t>
            </a:r>
          </a:p>
          <a:p>
            <a:pPr marL="285750" indent="-285750"/>
            <a:r>
              <a:rPr lang="en-IN" dirty="0">
                <a:solidFill>
                  <a:schemeClr val="bg1"/>
                </a:solidFill>
              </a:rPr>
              <a:t>Web Scraping </a:t>
            </a:r>
          </a:p>
          <a:p>
            <a:pPr marL="285750" indent="-285750"/>
            <a:r>
              <a:rPr lang="en-IN" dirty="0">
                <a:solidFill>
                  <a:schemeClr val="bg1"/>
                </a:solidFill>
              </a:rPr>
              <a:t>Data Cleaning is not easy</a:t>
            </a:r>
          </a:p>
          <a:p>
            <a:pPr marL="285750" indent="-285750"/>
            <a:r>
              <a:rPr lang="en-IN" dirty="0">
                <a:solidFill>
                  <a:schemeClr val="bg1"/>
                </a:solidFill>
              </a:rPr>
              <a:t>Extracting insights from data</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Sparsity of the data</a:t>
            </a:r>
          </a:p>
          <a:p>
            <a:pPr marL="285750" indent="-285750"/>
            <a:r>
              <a:rPr lang="en-IN" dirty="0">
                <a:solidFill>
                  <a:schemeClr val="bg1"/>
                </a:solidFill>
              </a:rPr>
              <a:t>Trip Advisor data -</a:t>
            </a:r>
          </a:p>
          <a:p>
            <a:pPr marL="285750" indent="-285750"/>
            <a:endParaRPr lang="en-IN" dirty="0"/>
          </a:p>
          <a:p>
            <a:pPr marL="285750" indent="-285750"/>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r>
              <a:rPr lang="en-IN" dirty="0">
                <a:solidFill>
                  <a:schemeClr val="bg1"/>
                </a:solidFill>
              </a:rPr>
              <a:t>Location based recommendations</a:t>
            </a:r>
          </a:p>
          <a:p>
            <a:pPr marL="285750" indent="-285750"/>
            <a:r>
              <a:rPr lang="en-IN" dirty="0">
                <a:solidFill>
                  <a:schemeClr val="bg1"/>
                </a:solidFill>
              </a:rPr>
              <a:t>Expand the system for the entire country</a:t>
            </a:r>
          </a:p>
          <a:p>
            <a:pPr marL="285750" indent="-285750"/>
            <a:r>
              <a:rPr lang="en-IN" dirty="0">
                <a:solidFill>
                  <a:schemeClr val="bg1"/>
                </a:solidFill>
              </a:rPr>
              <a:t>Build a complete website for the system</a:t>
            </a:r>
          </a:p>
          <a:p>
            <a:pPr marL="285750" indent="-285750"/>
            <a:r>
              <a:rPr lang="en-IN" dirty="0">
                <a:solidFill>
                  <a:schemeClr val="bg1"/>
                </a:solidFill>
              </a:rPr>
              <a:t>Take user inputs and update the database</a:t>
            </a:r>
          </a:p>
          <a:p>
            <a:pPr marL="285750" indent="-285750"/>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192,609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6,685,900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r>
              <a:rPr lang="en-US" sz="1350" dirty="0">
                <a:solidFill>
                  <a:srgbClr val="000000"/>
                </a:solidFill>
                <a:highlight>
                  <a:srgbClr val="FFFFFF"/>
                </a:highlight>
                <a:latin typeface="Arial"/>
                <a:ea typeface="Arial"/>
                <a:cs typeface="Arial"/>
                <a:sym typeface="Arial"/>
              </a:rPr>
              <a:t>.</a:t>
            </a: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520600"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 for performing sentiment analysis</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rPr>
              <a:t>:</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2358</TotalTime>
  <Words>2126</Words>
  <Application>Microsoft Office PowerPoint</Application>
  <PresentationFormat>On-screen Show (16:9)</PresentationFormat>
  <Paragraphs>315</Paragraphs>
  <Slides>33</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Roboto Mono</vt:lpstr>
      <vt:lpstr>Average</vt:lpstr>
      <vt:lpstr>Arial</vt:lpstr>
      <vt:lpstr>Oswald</vt:lpstr>
      <vt:lpstr>Calibri</vt:lpstr>
      <vt:lpstr>Wingdings</vt:lpstr>
      <vt:lpstr>Noto Sans Symbols</vt:lpstr>
      <vt:lpstr>Bree Serif</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Exploratory Data Analysis</vt:lpstr>
      <vt:lpstr>Exploratory Data Analysis</vt:lpstr>
      <vt:lpstr>Data Cleaning</vt:lpstr>
      <vt:lpstr>Data Cleaning </vt:lpstr>
      <vt:lpstr>Data Preparation</vt:lpstr>
      <vt:lpstr>Exploratory Data Analysis</vt:lpstr>
      <vt:lpstr>Data Preparation</vt:lpstr>
      <vt:lpstr>Data Preparation</vt:lpstr>
      <vt:lpstr>Exploratory Data Analysis</vt:lpstr>
      <vt:lpstr>PowerPoint Presentation</vt:lpstr>
      <vt:lpstr>Models </vt:lpstr>
      <vt:lpstr>Models </vt:lpstr>
      <vt:lpstr>Models </vt:lpstr>
      <vt:lpstr>Models</vt:lpstr>
      <vt:lpstr>Hyperparameter Tuning </vt:lpstr>
      <vt:lpstr>Results</vt:lpstr>
      <vt:lpstr>Cold-Start Problem </vt:lpstr>
      <vt:lpstr>Demo </vt:lpstr>
      <vt:lpstr>Lessons Learned</vt:lpstr>
      <vt:lpstr>Challenges</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Shouvik Sharma</cp:lastModifiedBy>
  <cp:revision>132</cp:revision>
  <dcterms:modified xsi:type="dcterms:W3CDTF">2020-04-26T00:06:07Z</dcterms:modified>
</cp:coreProperties>
</file>